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rgbClr val="FF66FF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rgbClr val="FF66FF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rgbClr val="FF66FF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rgbClr val="FF66FF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rgbClr val="FF66FF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rgbClr val="FF66FF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rgbClr val="FF66FF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rgbClr val="FF66FF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rgbClr val="FF66FF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0066"/>
    <a:srgbClr val="FF0000"/>
    <a:srgbClr val="FF66FF"/>
    <a:srgbClr val="FF6600"/>
    <a:srgbClr val="003366"/>
    <a:srgbClr val="00FFFF"/>
    <a:srgbClr val="FFFF00"/>
    <a:srgbClr val="FFFF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340" autoAdjust="0"/>
    <p:restoredTop sz="93460" autoAdjust="0"/>
  </p:normalViewPr>
  <p:slideViewPr>
    <p:cSldViewPr>
      <p:cViewPr varScale="1">
        <p:scale>
          <a:sx n="102" d="100"/>
          <a:sy n="102" d="100"/>
        </p:scale>
        <p:origin x="-282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2148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1D33ED-F53A-4CAB-948E-C72897606E6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FCE9D9-CC19-4568-B522-0D1099A8075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2075D5-22E0-4F21-A118-B41738441DC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FCAC78-D5E4-4531-BB33-E2511430233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22FF4B-61E1-4552-A224-167E5683CDC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630DFF-9CC4-4643-8F5A-BD797918999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7A6FA7-F086-4B61-9A7B-EFD0F43F519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1032D1-9131-4F44-B60B-1F27F129668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CCE9E6-0EA9-4E67-8BFC-79DB1F2EFE3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6AF489-896C-4901-B8D3-FA528CC3329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FDBEFA-71D2-4D23-9F6E-5F0E1A05A7E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DA115F5F-386B-4406-B1C0-271869CCA0E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 shadeToTitle="1">
        <a:gradFill rotWithShape="0">
          <a:gsLst>
            <a:gs pos="0">
              <a:srgbClr val="00FFFF"/>
            </a:gs>
            <a:gs pos="100000">
              <a:schemeClr val="accent2"/>
            </a:gs>
          </a:gsLst>
          <a:path path="shap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6"/>
          <p:cNvSpPr>
            <a:spLocks noGrp="1" noChangeArrowheads="1"/>
          </p:cNvSpPr>
          <p:nvPr>
            <p:ph type="title"/>
          </p:nvPr>
        </p:nvSpPr>
        <p:spPr>
          <a:xfrm>
            <a:off x="323850" y="2276475"/>
            <a:ext cx="8229600" cy="1143000"/>
          </a:xfrm>
        </p:spPr>
        <p:txBody>
          <a:bodyPr/>
          <a:lstStyle/>
          <a:p>
            <a:pPr eaLnBrk="1" hangingPunct="1"/>
            <a:r>
              <a:rPr lang="ru-RU" sz="8800" b="1" smtClean="0">
                <a:solidFill>
                  <a:srgbClr val="CC0066"/>
                </a:solidFill>
              </a:rPr>
              <a:t>Наша малая Родина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4294967295"/>
          </p:nvPr>
        </p:nvSpPr>
        <p:spPr>
          <a:xfrm>
            <a:off x="5219700" y="4292600"/>
            <a:ext cx="3924300" cy="2565400"/>
          </a:xfrm>
        </p:spPr>
        <p:txBody>
          <a:bodyPr/>
          <a:lstStyle/>
          <a:p>
            <a:pPr marL="265113" indent="-265113" eaLnBrk="1" hangingPunct="1">
              <a:buFontTx/>
              <a:buNone/>
            </a:pPr>
            <a:r>
              <a:rPr lang="ru-RU" sz="1800" b="1" smtClean="0"/>
              <a:t>Исполнители проекта:</a:t>
            </a:r>
          </a:p>
          <a:p>
            <a:pPr marL="265113" indent="-265113" eaLnBrk="1" hangingPunct="1">
              <a:buFontTx/>
              <a:buNone/>
            </a:pPr>
            <a:r>
              <a:rPr lang="ru-RU" sz="1800" b="1" smtClean="0"/>
              <a:t>         учащиеся 5 класса</a:t>
            </a:r>
          </a:p>
          <a:p>
            <a:pPr marL="265113" indent="-265113" eaLnBrk="1" hangingPunct="1">
              <a:buFontTx/>
              <a:buNone/>
            </a:pPr>
            <a:r>
              <a:rPr lang="ru-RU" sz="1800" b="1" smtClean="0"/>
              <a:t>         МКОУ - ООШ с. Киргишаны</a:t>
            </a:r>
          </a:p>
          <a:p>
            <a:pPr marL="265113" indent="-265113" eaLnBrk="1" hangingPunct="1">
              <a:buFontTx/>
              <a:buNone/>
            </a:pPr>
            <a:r>
              <a:rPr lang="ru-RU" sz="1800" b="1" smtClean="0"/>
              <a:t>         Васева Мария</a:t>
            </a:r>
          </a:p>
          <a:p>
            <a:pPr marL="265113" indent="-265113" eaLnBrk="1" hangingPunct="1">
              <a:buFontTx/>
              <a:buNone/>
            </a:pPr>
            <a:r>
              <a:rPr lang="ru-RU" sz="1800" b="1" smtClean="0"/>
              <a:t>         Шашмурина Елена</a:t>
            </a:r>
          </a:p>
          <a:p>
            <a:pPr marL="265113" indent="-265113" eaLnBrk="1" hangingPunct="1">
              <a:buFontTx/>
              <a:buNone/>
            </a:pPr>
            <a:r>
              <a:rPr lang="ru-RU" sz="1800" b="1" smtClean="0"/>
              <a:t>Руководитель проекта:</a:t>
            </a:r>
          </a:p>
          <a:p>
            <a:pPr marL="265113" indent="-265113" eaLnBrk="1" hangingPunct="1">
              <a:buFontTx/>
              <a:buNone/>
            </a:pPr>
            <a:r>
              <a:rPr lang="ru-RU" sz="1800" b="1" smtClean="0"/>
              <a:t>Кирилова О.П. учитель ОРКиСЭ </a:t>
            </a:r>
          </a:p>
        </p:txBody>
      </p:sp>
    </p:spTree>
  </p:cSld>
  <p:clrMapOvr>
    <a:masterClrMapping/>
  </p:clrMapOvr>
  <p:transition>
    <p:push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1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4" descr="jhb 02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7100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gradFill rotWithShape="0">
          <a:gsLst>
            <a:gs pos="0">
              <a:schemeClr val="accent2"/>
            </a:gs>
            <a:gs pos="50000">
              <a:srgbClr val="FF66FF"/>
            </a:gs>
            <a:gs pos="100000">
              <a:schemeClr val="accent2"/>
            </a:gs>
          </a:gsLst>
          <a:lin ang="189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mtClean="0"/>
              <a:t>С чего начинается Родина?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ru-RU" sz="2000" smtClean="0">
                <a:solidFill>
                  <a:srgbClr val="FFFF00"/>
                </a:solidFill>
              </a:rPr>
              <a:t>С чего начинается Родина?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ru-RU" sz="2000" smtClean="0">
                <a:solidFill>
                  <a:srgbClr val="FFFF00"/>
                </a:solidFill>
              </a:rPr>
              <a:t>С картинки в твоём букваре,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ru-RU" sz="2000" smtClean="0">
                <a:solidFill>
                  <a:srgbClr val="FFFF00"/>
                </a:solidFill>
              </a:rPr>
              <a:t>С хороших и верных товарищей,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ru-RU" sz="2000" smtClean="0">
                <a:solidFill>
                  <a:srgbClr val="FFFF00"/>
                </a:solidFill>
              </a:rPr>
              <a:t>Живущих в соседнем дворе.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ru-RU" sz="2000" smtClean="0">
              <a:solidFill>
                <a:srgbClr val="FFFF00"/>
              </a:solidFill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ru-RU" sz="2000" smtClean="0">
                <a:solidFill>
                  <a:srgbClr val="FFFF00"/>
                </a:solidFill>
              </a:rPr>
              <a:t>А может она начинается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ru-RU" sz="2000" smtClean="0">
                <a:solidFill>
                  <a:srgbClr val="FFFF00"/>
                </a:solidFill>
              </a:rPr>
              <a:t>С той песни что, пела нам мать,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ru-RU" sz="2000" smtClean="0">
                <a:solidFill>
                  <a:srgbClr val="FFFF00"/>
                </a:solidFill>
              </a:rPr>
              <a:t>С того, что в любых испытаниях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ru-RU" sz="2000" smtClean="0">
                <a:solidFill>
                  <a:srgbClr val="FFFF00"/>
                </a:solidFill>
              </a:rPr>
              <a:t>У нас не кому не отнять.     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ru-RU" sz="2000" smtClean="0">
              <a:solidFill>
                <a:srgbClr val="FFFF00"/>
              </a:solidFill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ru-RU" sz="2000" smtClean="0">
              <a:solidFill>
                <a:srgbClr val="FFFF00"/>
              </a:solidFill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ru-RU" sz="2000" smtClean="0"/>
          </a:p>
        </p:txBody>
      </p:sp>
      <p:sp>
        <p:nvSpPr>
          <p:cNvPr id="3076" name="Rectangle 5"/>
          <p:cNvSpPr>
            <a:spLocks noGrp="1" noChangeArrowheads="1"/>
          </p:cNvSpPr>
          <p:nvPr>
            <p:ph type="body" sz="half" idx="2"/>
          </p:nvPr>
        </p:nvSpPr>
        <p:spPr>
          <a:xfrm>
            <a:off x="4648200" y="1600200"/>
            <a:ext cx="4244975" cy="4525963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ru-RU" sz="2000" smtClean="0">
                <a:solidFill>
                  <a:srgbClr val="00FFFF"/>
                </a:solidFill>
              </a:rPr>
              <a:t>А, может, она начинается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ru-RU" sz="2000" smtClean="0">
                <a:solidFill>
                  <a:srgbClr val="00FFFF"/>
                </a:solidFill>
              </a:rPr>
              <a:t>С весенней запевки скворца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ru-RU" sz="2000" smtClean="0">
                <a:solidFill>
                  <a:srgbClr val="00FFFF"/>
                </a:solidFill>
              </a:rPr>
              <a:t>И с этой дороги просёлочной,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ru-RU" sz="2000" smtClean="0">
                <a:solidFill>
                  <a:srgbClr val="00FFFF"/>
                </a:solidFill>
              </a:rPr>
              <a:t>Которой не видно конца.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ru-RU" sz="2000" smtClean="0">
              <a:solidFill>
                <a:srgbClr val="00FFFF"/>
              </a:solidFill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ru-RU" sz="2000" smtClean="0">
                <a:solidFill>
                  <a:srgbClr val="00FFFF"/>
                </a:solidFill>
              </a:rPr>
              <a:t>С чего начинается Родина?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ru-RU" sz="2000" smtClean="0">
                <a:solidFill>
                  <a:srgbClr val="00FFFF"/>
                </a:solidFill>
              </a:rPr>
              <a:t>С заветной скамьи у ворот,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ru-RU" sz="2000" smtClean="0">
                <a:solidFill>
                  <a:srgbClr val="00FFFF"/>
                </a:solidFill>
              </a:rPr>
              <a:t>С той самой берёзки, что в поле,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ru-RU" sz="2000" smtClean="0">
                <a:solidFill>
                  <a:srgbClr val="00FFFF"/>
                </a:solidFill>
              </a:rPr>
              <a:t>Под ветром склоняясь, растёт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ru-RU" sz="2000" smtClean="0">
                <a:solidFill>
                  <a:srgbClr val="00FFFF"/>
                </a:solidFill>
              </a:rPr>
              <a:t>.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ru-RU" sz="2000" smtClean="0">
                <a:solidFill>
                  <a:srgbClr val="00FFFF"/>
                </a:solidFill>
              </a:rPr>
              <a:t>С чего начинается Родина?</a:t>
            </a:r>
          </a:p>
          <a:p>
            <a:pPr eaLnBrk="1" hangingPunct="1">
              <a:lnSpc>
                <a:spcPct val="90000"/>
              </a:lnSpc>
            </a:pPr>
            <a:endParaRPr lang="ru-RU" sz="2000" smtClean="0">
              <a:solidFill>
                <a:srgbClr val="00FFFF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gradFill rotWithShape="0">
          <a:gsLst>
            <a:gs pos="0">
              <a:srgbClr val="00FF00"/>
            </a:gs>
            <a:gs pos="100000">
              <a:srgbClr val="00FFFF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mtClean="0">
                <a:solidFill>
                  <a:srgbClr val="FF0066"/>
                </a:solidFill>
              </a:rPr>
              <a:t>Наш край.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ru-RU" smtClean="0">
                <a:solidFill>
                  <a:srgbClr val="003366"/>
                </a:solidFill>
              </a:rPr>
              <a:t>Наша малая Родина – село Киргишаны. Наше село мы очень любим и уважаем! </a:t>
            </a:r>
          </a:p>
          <a:p>
            <a:pPr eaLnBrk="1" hangingPunct="1">
              <a:buFontTx/>
              <a:buNone/>
            </a:pPr>
            <a:r>
              <a:rPr lang="ru-RU" smtClean="0">
                <a:solidFill>
                  <a:srgbClr val="003366"/>
                </a:solidFill>
              </a:rPr>
              <a:t>Здесь то что нам очень дорого. Здесь протекают речки, есть пруды. Где мы всегда проходим и любуемся этими прекрасными местами. </a:t>
            </a:r>
          </a:p>
          <a:p>
            <a:pPr eaLnBrk="1" hangingPunct="1">
              <a:buFontTx/>
              <a:buNone/>
            </a:pPr>
            <a:endParaRPr lang="ru-RU" smtClean="0">
              <a:solidFill>
                <a:srgbClr val="003366"/>
              </a:solidFill>
            </a:endParaRPr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/>
      <p:bldP spid="4099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6" descr="DSC05120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217025" cy="6791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23" name="WordArt 9"/>
          <p:cNvSpPr>
            <a:spLocks noChangeArrowheads="1" noChangeShapeType="1" noTextEdit="1"/>
          </p:cNvSpPr>
          <p:nvPr/>
        </p:nvSpPr>
        <p:spPr bwMode="auto">
          <a:xfrm>
            <a:off x="1187450" y="404813"/>
            <a:ext cx="6619875" cy="11525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9525">
                  <a:noFill/>
                  <a:round/>
                  <a:headEnd/>
                  <a:tailEnd/>
                </a:ln>
                <a:gradFill rotWithShape="1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Impact"/>
              </a:rPr>
              <a:t>Место, где мы отдыхаем.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gradFill rotWithShape="0">
          <a:gsLst>
            <a:gs pos="0">
              <a:srgbClr val="F8B049"/>
            </a:gs>
            <a:gs pos="100000">
              <a:srgbClr val="00FFFF"/>
            </a:gs>
          </a:gsLst>
          <a:lin ang="189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mtClean="0"/>
              <a:t>Историческая справка.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sz="2400" smtClean="0"/>
              <a:t>Киргишаны – башкирское слово: ( башк.) – поле;</a:t>
            </a:r>
          </a:p>
          <a:p>
            <a:pPr eaLnBrk="1" hangingPunct="1">
              <a:lnSpc>
                <a:spcPct val="80000"/>
              </a:lnSpc>
              <a:buFontTx/>
              <a:buChar char="-"/>
            </a:pPr>
            <a:r>
              <a:rPr lang="ru-RU" sz="2400" smtClean="0"/>
              <a:t>Академик Иван Иванович Лепехин, путешествуя по России в 1770 году, отметил, что Киргишанам более 600 лет;</a:t>
            </a:r>
          </a:p>
          <a:p>
            <a:pPr eaLnBrk="1" hangingPunct="1">
              <a:lnSpc>
                <a:spcPct val="80000"/>
              </a:lnSpc>
              <a:buFontTx/>
              <a:buChar char="-"/>
            </a:pPr>
            <a:r>
              <a:rPr lang="ru-RU" sz="2400" smtClean="0"/>
              <a:t>В 1723 году командир горных заводов Урала и Сибири в этом поселении стоит остроги, где оставляет гарнизон русских солдат с их семьями.</a:t>
            </a:r>
          </a:p>
          <a:p>
            <a:pPr eaLnBrk="1" hangingPunct="1">
              <a:lnSpc>
                <a:spcPct val="80000"/>
              </a:lnSpc>
              <a:buFontTx/>
              <a:buChar char="-"/>
            </a:pPr>
            <a:r>
              <a:rPr lang="ru-RU" sz="2400" smtClean="0"/>
              <a:t>В 1735 году его преемник и географ Василий Никитич Татищев обносит гарнизон высоким деревянным частоколом и усиливает Киргишаны пушкам. С этого времени Киргишаны стали называться «Лепехинская Крепость» , а народ говорил так: «Лепехинская деревня»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sz="2400" smtClean="0"/>
              <a:t>         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2" grpId="0"/>
      <p:bldP spid="2048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4" descr="DSC0511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252413" y="-558800"/>
            <a:ext cx="13393738" cy="741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71" name="WordArt 6"/>
          <p:cNvSpPr>
            <a:spLocks noChangeArrowheads="1" noChangeShapeType="1" noTextEdit="1"/>
          </p:cNvSpPr>
          <p:nvPr/>
        </p:nvSpPr>
        <p:spPr bwMode="auto">
          <a:xfrm>
            <a:off x="1258888" y="0"/>
            <a:ext cx="6985000" cy="1196975"/>
          </a:xfrm>
          <a:prstGeom prst="rect">
            <a:avLst/>
          </a:prstGeom>
        </p:spPr>
        <p:txBody>
          <a:bodyPr wrap="none" fromWordArt="1">
            <a:prstTxWarp prst="textDoubleWave1">
              <a:avLst>
                <a:gd name="adj1" fmla="val 6500"/>
                <a:gd name="adj2" fmla="val 0"/>
              </a:avLst>
            </a:prstTxWarp>
          </a:bodyPr>
          <a:lstStyle/>
          <a:p>
            <a:pPr algn="ctr"/>
            <a:r>
              <a:rPr lang="ru-RU" sz="3600" kern="10" spc="-360">
                <a:ln w="12700">
                  <a:solidFill>
                    <a:srgbClr val="000099"/>
                  </a:solidFill>
                  <a:round/>
                  <a:headEnd/>
                  <a:tailEnd/>
                </a:ln>
                <a:solidFill>
                  <a:srgbClr val="33CCFF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Impact"/>
              </a:rPr>
              <a:t>Осенний лес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gradFill rotWithShape="0">
          <a:gsLst>
            <a:gs pos="0">
              <a:srgbClr val="FF6600"/>
            </a:gs>
            <a:gs pos="100000">
              <a:srgbClr val="00FF00"/>
            </a:gs>
          </a:gsLst>
          <a:path path="rect">
            <a:fillToRect l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mtClean="0"/>
              <a:t>Родник.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ru-RU" sz="2800" smtClean="0">
                <a:solidFill>
                  <a:srgbClr val="0000FF"/>
                </a:solidFill>
              </a:rPr>
              <a:t>Родник – начало жизни. Он даёт начало</a:t>
            </a:r>
            <a:r>
              <a:rPr lang="ru-RU" sz="2800" smtClean="0"/>
              <a:t> </a:t>
            </a:r>
            <a:r>
              <a:rPr lang="ru-RU" sz="2800" smtClean="0">
                <a:solidFill>
                  <a:srgbClr val="0000FF"/>
                </a:solidFill>
              </a:rPr>
              <a:t>рекам и озёрам нашей Родины.</a:t>
            </a:r>
          </a:p>
          <a:p>
            <a:pPr eaLnBrk="1" hangingPunct="1">
              <a:lnSpc>
                <a:spcPct val="90000"/>
              </a:lnSpc>
            </a:pPr>
            <a:r>
              <a:rPr lang="ru-RU" sz="2800" smtClean="0">
                <a:solidFill>
                  <a:srgbClr val="0000FF"/>
                </a:solidFill>
              </a:rPr>
              <a:t>В народных сказках сохранились предания о «живой» и «мёртвой» воде.</a:t>
            </a:r>
          </a:p>
          <a:p>
            <a:pPr eaLnBrk="1" hangingPunct="1">
              <a:lnSpc>
                <a:spcPct val="90000"/>
              </a:lnSpc>
            </a:pPr>
            <a:r>
              <a:rPr lang="ru-RU" sz="2800" smtClean="0">
                <a:solidFill>
                  <a:srgbClr val="0000FF"/>
                </a:solidFill>
              </a:rPr>
              <a:t>Родник сохраняет чистоту сердца. Особо почитаемы нашим народом святые источники. Святую воду люди бережно хранят в своём доме.</a:t>
            </a:r>
          </a:p>
          <a:p>
            <a:pPr eaLnBrk="1" hangingPunct="1">
              <a:lnSpc>
                <a:spcPct val="90000"/>
              </a:lnSpc>
            </a:pPr>
            <a:r>
              <a:rPr lang="ru-RU" sz="2800" smtClean="0">
                <a:solidFill>
                  <a:srgbClr val="0000FF"/>
                </a:solidFill>
              </a:rPr>
              <a:t>Сохраним в сердце чистоту Родников.</a:t>
            </a:r>
          </a:p>
          <a:p>
            <a:pPr eaLnBrk="1" hangingPunct="1">
              <a:lnSpc>
                <a:spcPct val="90000"/>
              </a:lnSpc>
            </a:pPr>
            <a:r>
              <a:rPr lang="ru-RU" sz="2800" smtClean="0"/>
              <a:t>  </a:t>
            </a:r>
          </a:p>
        </p:txBody>
      </p:sp>
    </p:spTree>
  </p:cSld>
  <p:clrMapOvr>
    <a:masterClrMapping/>
  </p:clrMapOvr>
  <p:transition>
    <p:split orient="vert"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27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27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27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2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2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2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27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27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27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27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27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327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27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27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327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27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27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327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70" grpId="0"/>
      <p:bldP spid="32771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4" descr="школа 06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387350"/>
            <a:ext cx="9144000" cy="7245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gradFill rotWithShape="0">
          <a:gsLst>
            <a:gs pos="0">
              <a:schemeClr val="bg1"/>
            </a:gs>
            <a:gs pos="100000">
              <a:schemeClr val="accent2"/>
            </a:gs>
          </a:gsLst>
          <a:path path="rect">
            <a:fillToRect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mtClean="0"/>
              <a:t>Родной край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ru-RU" sz="2400" smtClean="0"/>
              <a:t>Нет прекрасней земли родной, где ты родился и вырос, Где живут твои родители и первые друзья. Это твоя Родина!</a:t>
            </a:r>
          </a:p>
          <a:p>
            <a:pPr eaLnBrk="1" hangingPunct="1">
              <a:lnSpc>
                <a:spcPct val="90000"/>
              </a:lnSpc>
            </a:pPr>
            <a:r>
              <a:rPr lang="ru-RU" sz="2400" smtClean="0"/>
              <a:t>Много задушевных песен сложено в России о родной сторонушке. Сколько в них нежности и любви. </a:t>
            </a:r>
          </a:p>
          <a:p>
            <a:pPr eaLnBrk="1" hangingPunct="1">
              <a:lnSpc>
                <a:spcPct val="90000"/>
              </a:lnSpc>
            </a:pPr>
            <a:r>
              <a:rPr lang="ru-RU" sz="2400" smtClean="0"/>
              <a:t>Красивые у нас песни и красивый народ.</a:t>
            </a:r>
          </a:p>
          <a:p>
            <a:pPr eaLnBrk="1" hangingPunct="1">
              <a:lnSpc>
                <a:spcPct val="90000"/>
              </a:lnSpc>
            </a:pPr>
            <a:r>
              <a:rPr lang="ru-RU" sz="2400" smtClean="0"/>
              <a:t>В народной песне воспеты и голубые прозрачные, и васильковые поля, и земляника на косогоре, и высокие горы, и сосны величавы. Всё то, за что мы любим свой ненаглядный родной край. </a:t>
            </a:r>
          </a:p>
          <a:p>
            <a:pPr eaLnBrk="1" hangingPunct="1">
              <a:lnSpc>
                <a:spcPct val="90000"/>
              </a:lnSpc>
            </a:pPr>
            <a:r>
              <a:rPr lang="ru-RU" sz="2400" smtClean="0"/>
              <a:t>Куда бы ты ни отправился в путь, помни: </a:t>
            </a:r>
          </a:p>
          <a:p>
            <a:pPr eaLnBrk="1" hangingPunct="1">
              <a:lnSpc>
                <a:spcPct val="90000"/>
              </a:lnSpc>
            </a:pPr>
            <a:r>
              <a:rPr lang="ru-RU" sz="2400" smtClean="0"/>
              <a:t>В гостях хорошо, а дома лучше! </a:t>
            </a:r>
          </a:p>
        </p:txBody>
      </p:sp>
    </p:spTree>
  </p:cSld>
  <p:clrMapOvr>
    <a:masterClrMapping/>
  </p:clrMapOvr>
  <p:transition>
    <p:cover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348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48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48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348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50000">
                                          <p:val>
                                            <p:strVal val="#ppt_y+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348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34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348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34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348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348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348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18" grpId="0"/>
      <p:bldP spid="34819" grpId="0" build="p"/>
    </p:bldLst>
  </p:timing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800" b="0" i="0" u="none" strike="noStrike" cap="none" normalizeH="0" baseline="0" smtClean="0">
            <a:ln>
              <a:noFill/>
            </a:ln>
            <a:solidFill>
              <a:srgbClr val="FF66FF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800" b="0" i="0" u="none" strike="noStrike" cap="none" normalizeH="0" baseline="0" smtClean="0">
            <a:ln>
              <a:noFill/>
            </a:ln>
            <a:solidFill>
              <a:srgbClr val="FF66FF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Mountain Top</Template>
  <TotalTime>436</TotalTime>
  <Words>450</Words>
  <Application>Microsoft Office PowerPoint</Application>
  <PresentationFormat>Экран (4:3)</PresentationFormat>
  <Paragraphs>54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3" baseType="lpstr">
      <vt:lpstr>Arial</vt:lpstr>
      <vt:lpstr>Calibri</vt:lpstr>
      <vt:lpstr>Оформление по умолчанию</vt:lpstr>
      <vt:lpstr>Наша малая Родина</vt:lpstr>
      <vt:lpstr>С чего начинается Родина?</vt:lpstr>
      <vt:lpstr>Наш край.</vt:lpstr>
      <vt:lpstr>Слайд 4</vt:lpstr>
      <vt:lpstr>Историческая справка.</vt:lpstr>
      <vt:lpstr>Слайд 6</vt:lpstr>
      <vt:lpstr>Родник.</vt:lpstr>
      <vt:lpstr>Слайд 8</vt:lpstr>
      <vt:lpstr>Родной край</vt:lpstr>
      <vt:lpstr>Слайд 10</vt:lpstr>
    </vt:vector>
  </TitlesOfParts>
  <Company>Бухгалтерия отдела образования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 чего начинается Родина?</dc:title>
  <dc:creator>Рябинка</dc:creator>
  <cp:lastModifiedBy>Учитель</cp:lastModifiedBy>
  <cp:revision>16</cp:revision>
  <dcterms:created xsi:type="dcterms:W3CDTF">2010-12-07T08:15:55Z</dcterms:created>
  <dcterms:modified xsi:type="dcterms:W3CDTF">2014-01-17T05:40:09Z</dcterms:modified>
</cp:coreProperties>
</file>